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Amatic SC"/>
      <p:regular r:id="rId16"/>
      <p:bold r:id="rId17"/>
    </p:embeddedFont>
    <p:embeddedFont>
      <p:font typeface="Source Code Pro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maticSC-bold.fntdata"/><Relationship Id="rId16" Type="http://schemas.openxmlformats.org/officeDocument/2006/relationships/font" Target="fonts/AmaticSC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.fntdata"/><Relationship Id="rId6" Type="http://schemas.openxmlformats.org/officeDocument/2006/relationships/slide" Target="slides/slide1.xml"/><Relationship Id="rId18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gif>
</file>

<file path=ppt/media/image7.gif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f36d11598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f36d11598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f36d1159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f36d1159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f36d1159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f36d1159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f36d11598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f36d11598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0f8b084e9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0f8b084e9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f36d11598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f36d11598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0f8b084e9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0f8b084e9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0f8b084e9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0f8b084e9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0f8b084e9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0f8b084e9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owardsdatascience.com/probability-concepts-explained-maximum-likelihood-estimation-c7b4342fdbb1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learning!	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me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do Logistic Regression?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 Maximum Likelihood Estimation (MLE) to maximize the parameters of the sigmoid function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math here is pretty hairy, but the computer does it quickly and accurately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you’re interested, a good explanation is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labeled data to train the model with MLE, then test with unlabeled data</a:t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7325" y="3023800"/>
            <a:ext cx="5151876" cy="207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it?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464100" y="1228675"/>
            <a:ext cx="83448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Subset of Artificial Intelligence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 of data analysis that teaches a computer how to learn about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Automates analytical model building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 of machine learning is to understand the structure of the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Machine learning is a type of AI, they’re not mutually exclusive!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Life of an ML algorithm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Ask a question about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Collect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Train the algorithm on the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Test algorithm on new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Collect feedback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feedback in algorithm</a:t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 rot="10800000">
            <a:off x="4572000" y="2319475"/>
            <a:ext cx="528000" cy="811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2463900" y="248925"/>
            <a:ext cx="40752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ML Algorithms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358625" y="1580425"/>
            <a:ext cx="5959500" cy="30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Supervised</a:t>
            </a:r>
            <a:r>
              <a:rPr lang="en" sz="1400"/>
              <a:t>: Human provides labelled data for the algorithm to train on.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Ex. linear regression, random forest, SVM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Used in Siri/Cortana, Fingerprint ID, and email spam filters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Unsupervised</a:t>
            </a:r>
            <a:r>
              <a:rPr lang="en" sz="1400"/>
              <a:t>: Algorithm only has access to unlabelled data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Ex. k-means clustering, singular value decomposition, nearest neighbor maps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Used in many neural networks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(Semisupervised)</a:t>
            </a:r>
            <a:endParaRPr b="1" sz="1400"/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0" l="17589" r="17165" t="0"/>
          <a:stretch/>
        </p:blipFill>
        <p:spPr>
          <a:xfrm>
            <a:off x="209725" y="1428025"/>
            <a:ext cx="3148900" cy="27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488100" y="4169650"/>
            <a:ext cx="82278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</a:pPr>
            <a:r>
              <a:rPr b="1" lang="en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Reinforcement Learning</a:t>
            </a:r>
            <a:r>
              <a:rPr lang="en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 Algorithm discovers through trial and error which actions yield the greatest rewards</a:t>
            </a:r>
            <a:endParaRPr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Code Pro"/>
              <a:buChar char="○"/>
            </a:pPr>
            <a:r>
              <a:rPr lang="en"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Used in algorithms that play video games, robotics, and lots of other stuff</a:t>
            </a:r>
            <a:endParaRPr sz="12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Machine Learning Problem Types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82400" y="1116150"/>
            <a:ext cx="4542300" cy="28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Regression: Predicting continuous valued output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Random  Forest, Support Vector Regression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Ex. “Predict average house price based on average income in that area”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Classification: Predicting discrete valued output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Decision trees, Naive Bayes, K nearest neighbors, etc.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Binary classification: only 2 categories, usually labeled 0 and 1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Multi-class classification: more  than 2 categories</a:t>
            </a:r>
            <a:endParaRPr sz="12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800" y="1232000"/>
            <a:ext cx="4058725" cy="2533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</a:t>
            </a:r>
            <a:r>
              <a:rPr lang="en"/>
              <a:t>upervised Machine Learning Problem Types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82400" y="1116150"/>
            <a:ext cx="4542300" cy="28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</a:pPr>
            <a:r>
              <a:rPr lang="en" sz="1400"/>
              <a:t>Clustering: Discovering inherent groupings present in data</a:t>
            </a:r>
            <a:endParaRPr sz="1400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K-means, t-SNE, Spectral clustering</a:t>
            </a:r>
            <a:endParaRPr sz="1400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Ex. “What do customers tend to buy?”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</a:pPr>
            <a:r>
              <a:rPr lang="en" sz="1400"/>
              <a:t>Association: Discovering rules that explain associations between the variables</a:t>
            </a:r>
            <a:endParaRPr sz="1400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Apriori, FP-growth</a:t>
            </a:r>
            <a:endParaRPr sz="1400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Ex. “What do customers that buy product X also tend to buy?”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800" y="1232000"/>
            <a:ext cx="4058725" cy="2533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800" y="1232000"/>
            <a:ext cx="4058725" cy="2533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Linear Regression?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06900" y="1034150"/>
            <a:ext cx="70389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Simple way to predict output values given input data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One of the simplest algorithms for solving </a:t>
            </a:r>
            <a:r>
              <a:rPr lang="en" sz="1400" u="sng"/>
              <a:t>regression</a:t>
            </a:r>
            <a:r>
              <a:rPr lang="en" sz="1400"/>
              <a:t> problems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Supervised machine learning algorithm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Assumes there’s a linear relation between the input value(s), X, and the output value(s), Y</a:t>
            </a:r>
            <a:endParaRPr sz="1400"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1000" y="2661475"/>
            <a:ext cx="5595399" cy="232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093850"/>
            <a:ext cx="63384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dependent variables are assumed to be linearly related to the independent variables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Thus we can write each dependent variable as a linear combination of the independent variables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𝒚 </a:t>
            </a:r>
            <a:r>
              <a:rPr lang="en"/>
              <a:t>= </a:t>
            </a:r>
            <a:r>
              <a:rPr lang="en"/>
              <a:t>𝛃</a:t>
            </a:r>
            <a:r>
              <a:rPr baseline="-25000" lang="en"/>
              <a:t>0</a:t>
            </a:r>
            <a:r>
              <a:rPr lang="en"/>
              <a:t> + 𝛃</a:t>
            </a:r>
            <a:r>
              <a:rPr baseline="-25000" lang="en"/>
              <a:t>1</a:t>
            </a:r>
            <a:r>
              <a:rPr lang="en"/>
              <a:t>𝒙 + </a:t>
            </a:r>
            <a:r>
              <a:rPr lang="en"/>
              <a:t>𝛃</a:t>
            </a:r>
            <a:r>
              <a:rPr baseline="-25000" lang="en"/>
              <a:t>2</a:t>
            </a:r>
            <a:r>
              <a:rPr lang="en"/>
              <a:t>𝒙 + … + 𝛃</a:t>
            </a:r>
            <a:r>
              <a:rPr baseline="-25000" lang="en"/>
              <a:t>𝑛</a:t>
            </a:r>
            <a:r>
              <a:rPr lang="en"/>
              <a:t>𝒙</a:t>
            </a:r>
            <a:r>
              <a:rPr baseline="-25000" lang="en"/>
              <a:t>𝑛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of the 𝛃</a:t>
            </a:r>
            <a:r>
              <a:rPr baseline="-25000" lang="en"/>
              <a:t>𝑘</a:t>
            </a:r>
            <a:r>
              <a:rPr lang="en"/>
              <a:t> is a coefficient modifying the independent 𝒙</a:t>
            </a:r>
            <a:r>
              <a:rPr baseline="-25000" lang="en"/>
              <a:t>𝑘</a:t>
            </a:r>
            <a:r>
              <a:rPr lang="en"/>
              <a:t> variable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Algorithm tries to minimize the error in the predictions vs. actual by changing the coefficient values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4125" y="2392575"/>
            <a:ext cx="2401274" cy="184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Logistic Regression?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Most basic method for binary </a:t>
            </a:r>
            <a:r>
              <a:rPr lang="en" sz="1400" u="sng"/>
              <a:t>classification</a:t>
            </a:r>
            <a:r>
              <a:rPr lang="en" sz="1400"/>
              <a:t> problems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Supervised machine learning algorithm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Uses the logistic function, more commonly known as a sigmoid function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Models the probability an input belongs to the default class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Assumes all input belongs to one of two </a:t>
            </a:r>
            <a:br>
              <a:rPr lang="en" sz="1400"/>
            </a:br>
            <a:r>
              <a:rPr lang="en" sz="1400"/>
              <a:t>output classes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Easy to implement and efficient to train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Data must be linearly separable</a:t>
            </a:r>
            <a:endParaRPr sz="1400"/>
          </a:p>
        </p:txBody>
      </p:sp>
      <p:pic>
        <p:nvPicPr>
          <p:cNvPr id="115" name="Google Shape;115;p21"/>
          <p:cNvPicPr preferRelativeResize="0"/>
          <p:nvPr/>
        </p:nvPicPr>
        <p:blipFill rotWithShape="1">
          <a:blip r:embed="rId3">
            <a:alphaModFix/>
          </a:blip>
          <a:srcRect b="13497" l="11654" r="15048" t="9371"/>
          <a:stretch/>
        </p:blipFill>
        <p:spPr>
          <a:xfrm>
            <a:off x="5552025" y="2459800"/>
            <a:ext cx="2959399" cy="192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0868" y="3290875"/>
            <a:ext cx="2200125" cy="17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